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3" r:id="rId2"/>
    <p:sldId id="341" r:id="rId3"/>
    <p:sldId id="303" r:id="rId4"/>
    <p:sldId id="337" r:id="rId5"/>
    <p:sldId id="343" r:id="rId6"/>
    <p:sldId id="344" r:id="rId7"/>
    <p:sldId id="346" r:id="rId8"/>
    <p:sldId id="342" r:id="rId9"/>
    <p:sldId id="358" r:id="rId10"/>
    <p:sldId id="324" r:id="rId11"/>
    <p:sldId id="359" r:id="rId12"/>
    <p:sldId id="338" r:id="rId13"/>
    <p:sldId id="360" r:id="rId14"/>
    <p:sldId id="339" r:id="rId15"/>
    <p:sldId id="348" r:id="rId16"/>
    <p:sldId id="347" r:id="rId17"/>
    <p:sldId id="350" r:id="rId18"/>
    <p:sldId id="352" r:id="rId19"/>
    <p:sldId id="353" r:id="rId20"/>
    <p:sldId id="354" r:id="rId21"/>
    <p:sldId id="357" r:id="rId22"/>
    <p:sldId id="260" r:id="rId23"/>
    <p:sldId id="270" r:id="rId24"/>
    <p:sldId id="33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480000"/>
    <a:srgbClr val="F9FEDE"/>
    <a:srgbClr val="FCFCE0"/>
    <a:srgbClr val="AA0BD5"/>
    <a:srgbClr val="DB2905"/>
    <a:srgbClr val="FA1ABA"/>
    <a:srgbClr val="F1839D"/>
    <a:srgbClr val="ED9F65"/>
    <a:srgbClr val="D7B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88710" autoAdjust="0"/>
  </p:normalViewPr>
  <p:slideViewPr>
    <p:cSldViewPr>
      <p:cViewPr>
        <p:scale>
          <a:sx n="80" d="100"/>
          <a:sy n="80" d="100"/>
        </p:scale>
        <p:origin x="-948" y="1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5417403"/>
            <a:ext cx="7315200" cy="830997"/>
          </a:xfrm>
          <a:prstGeom prst="rect">
            <a:avLst/>
          </a:prstGeom>
          <a:solidFill>
            <a:schemeClr val="bg1"/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</a:p>
          <a:p>
            <a:r>
              <a:rPr lang="en-US" sz="2400" b="1" dirty="0" smtClean="0">
                <a:solidFill>
                  <a:srgbClr val="FA1ABA"/>
                </a:solidFill>
                <a:latin typeface="Times New Roman" pitchFamily="18" charset="0"/>
                <a:cs typeface="Times New Roman" pitchFamily="18" charset="0"/>
              </a:rPr>
              <a:t>Chapter  1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981201"/>
            <a:ext cx="5943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600" b="1" dirty="0">
              <a:solidFill>
                <a:srgbClr val="FA1AB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STATE COUNCIL OF EDUCATIONAL RESEARCH AND TRAINING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CHENNAI-600006.</a:t>
            </a: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STATE LEVEL TRAINING FOR DISTRICT RESOURCE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GROUP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(XII STD NEW BIOLOGY –BOTANY</a:t>
            </a: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BOTANY </a:t>
            </a:r>
            <a:r>
              <a:rPr lang="en-IN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NEW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TEXT BOOK)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438400"/>
            <a:ext cx="2995550" cy="2514600"/>
          </a:xfrm>
          <a:prstGeom prst="rect">
            <a:avLst/>
          </a:prstGeom>
          <a:noFill/>
          <a:ln w="38100">
            <a:solidFill>
              <a:srgbClr val="480000"/>
            </a:solidFill>
            <a:miter lim="800000"/>
            <a:headEnd/>
            <a:tailEnd/>
          </a:ln>
        </p:spPr>
      </p:pic>
      <p:pic>
        <p:nvPicPr>
          <p:cNvPr id="1026" name="Picture 2" descr="C:\Users\Giri\Desktop\t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"/>
            <a:ext cx="1041457" cy="1142999"/>
          </a:xfrm>
          <a:prstGeom prst="rect">
            <a:avLst/>
          </a:prstGeom>
          <a:noFill/>
        </p:spPr>
      </p:pic>
      <p:pic>
        <p:nvPicPr>
          <p:cNvPr id="1027" name="Picture 3" descr="C:\Users\Giri\Desktop\dter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62900" y="607988"/>
            <a:ext cx="990600" cy="9906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186" t="17166" r="27631" b="27642"/>
          <a:stretch>
            <a:fillRect/>
          </a:stretch>
        </p:blipFill>
        <p:spPr bwMode="auto">
          <a:xfrm>
            <a:off x="304800" y="1371600"/>
            <a:ext cx="4648200" cy="41148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/>
          <a:srcRect l="14860" t="32698" r="65645" b="26992"/>
          <a:stretch>
            <a:fillRect/>
          </a:stretch>
        </p:blipFill>
        <p:spPr bwMode="auto">
          <a:xfrm>
            <a:off x="6324600" y="1371600"/>
            <a:ext cx="2667000" cy="41148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371600" y="7620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8200" y="838200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Megasporogenesis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0800" y="838200"/>
            <a:ext cx="2514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Embryo sac - Structure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14093" t="17439" r="56923" b="20502"/>
          <a:stretch>
            <a:fillRect/>
          </a:stretch>
        </p:blipFill>
        <p:spPr bwMode="auto">
          <a:xfrm>
            <a:off x="457200" y="1905000"/>
            <a:ext cx="3581400" cy="39624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3"/>
          <a:srcRect l="13760" t="26431" r="57105" b="50315"/>
          <a:stretch>
            <a:fillRect/>
          </a:stretch>
        </p:blipFill>
        <p:spPr bwMode="auto">
          <a:xfrm>
            <a:off x="4953000" y="1828800"/>
            <a:ext cx="3352800" cy="22098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371600" y="7620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9144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Structure of Ovule</a:t>
            </a:r>
          </a:p>
          <a:p>
            <a:pPr algn="ctr"/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/>
          <a:srcRect l="42578" t="26431" r="27307" b="50162"/>
          <a:stretch>
            <a:fillRect/>
          </a:stretch>
        </p:blipFill>
        <p:spPr bwMode="auto">
          <a:xfrm>
            <a:off x="4953000" y="4038600"/>
            <a:ext cx="3352800" cy="1905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105400" y="914400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Types of Ovule</a:t>
            </a:r>
          </a:p>
          <a:p>
            <a:pPr algn="ctr"/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044" t="17984" r="26074" b="8174"/>
          <a:stretch>
            <a:fillRect/>
          </a:stretch>
        </p:blipFill>
        <p:spPr bwMode="auto">
          <a:xfrm>
            <a:off x="0" y="646331"/>
            <a:ext cx="9144000" cy="621166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7620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Contrivances of cross pollination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 l="19311" t="17711" r="55351" b="11172"/>
          <a:stretch>
            <a:fillRect/>
          </a:stretch>
        </p:blipFill>
        <p:spPr bwMode="auto">
          <a:xfrm>
            <a:off x="381000" y="1143000"/>
            <a:ext cx="3200400" cy="54102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/>
          <a:srcRect l="43405" t="16349" r="28533" b="12806"/>
          <a:stretch>
            <a:fillRect/>
          </a:stretch>
        </p:blipFill>
        <p:spPr bwMode="auto">
          <a:xfrm>
            <a:off x="3733800" y="1143000"/>
            <a:ext cx="3505200" cy="54864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44786" t="31880" r="27006" b="30322"/>
          <a:stretch>
            <a:fillRect/>
          </a:stretch>
        </p:blipFill>
        <p:spPr bwMode="auto">
          <a:xfrm>
            <a:off x="0" y="4038600"/>
            <a:ext cx="3505200" cy="2667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 l="45454" t="23706" r="26301" b="41989"/>
          <a:stretch>
            <a:fillRect/>
          </a:stretch>
        </p:blipFill>
        <p:spPr bwMode="auto">
          <a:xfrm>
            <a:off x="3505200" y="4038600"/>
            <a:ext cx="3048000" cy="2667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/>
          <a:srcRect l="13956" t="55858" r="56867" b="16636"/>
          <a:stretch>
            <a:fillRect/>
          </a:stretch>
        </p:blipFill>
        <p:spPr bwMode="auto">
          <a:xfrm>
            <a:off x="0" y="1066800"/>
            <a:ext cx="3581400" cy="25146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00400" y="9906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Pollination Mechanisms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3800" y="1447800"/>
            <a:ext cx="2971800" cy="2031325"/>
          </a:xfrm>
          <a:prstGeom prst="rect">
            <a:avLst/>
          </a:prstGeom>
          <a:solidFill>
            <a:srgbClr val="FFFF00"/>
          </a:solidFill>
          <a:ln w="254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Co-evolution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Pollen biology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Insect- plant interaction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Adaptations</a:t>
            </a:r>
          </a:p>
        </p:txBody>
      </p:sp>
      <p:pic>
        <p:nvPicPr>
          <p:cNvPr id="8" name="Picture 7"/>
          <p:cNvPicPr/>
          <p:nvPr/>
        </p:nvPicPr>
        <p:blipFill>
          <a:blip r:embed="rId4"/>
          <a:srcRect l="44273" t="18082" r="32647" b="4384"/>
          <a:stretch>
            <a:fillRect/>
          </a:stretch>
        </p:blipFill>
        <p:spPr bwMode="auto">
          <a:xfrm>
            <a:off x="6629400" y="762000"/>
            <a:ext cx="2514600" cy="38862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5"/>
          <a:srcRect l="44427" t="31644" r="32740" b="23973"/>
          <a:stretch>
            <a:fillRect/>
          </a:stretch>
        </p:blipFill>
        <p:spPr bwMode="auto">
          <a:xfrm>
            <a:off x="6629400" y="4648200"/>
            <a:ext cx="2514600" cy="22098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858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Lever mechanism - 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Salvia</a:t>
            </a:r>
            <a:endParaRPr lang="en-US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733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Trap mechanism - </a:t>
            </a:r>
            <a:r>
              <a:rPr lang="en-US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Aristolochia</a:t>
            </a:r>
            <a:endParaRPr lang="en-US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95600" y="3657600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Translator mechanism </a:t>
            </a:r>
            <a:r>
              <a:rPr lang="en-US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Calotropis</a:t>
            </a:r>
            <a:endParaRPr lang="en-US" sz="1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/>
          <p:nvPr/>
        </p:nvPicPr>
        <p:blipFill>
          <a:blip r:embed="rId2"/>
          <a:srcRect l="46628" t="18801" r="21014" b="10897"/>
          <a:stretch>
            <a:fillRect/>
          </a:stretch>
        </p:blipFill>
        <p:spPr bwMode="auto">
          <a:xfrm>
            <a:off x="3810000" y="1066800"/>
            <a:ext cx="4572000" cy="55626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/>
          <a:srcRect l="38079" t="23161" r="50264" b="33756"/>
          <a:stretch>
            <a:fillRect/>
          </a:stretch>
        </p:blipFill>
        <p:spPr bwMode="auto">
          <a:xfrm>
            <a:off x="762000" y="1676400"/>
            <a:ext cx="2286000" cy="44196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9144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Double Fertilization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465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40230" t="15803" r="28176" b="11632"/>
          <a:stretch/>
        </p:blipFill>
        <p:spPr bwMode="auto">
          <a:xfrm>
            <a:off x="304800" y="1307275"/>
            <a:ext cx="6324600" cy="49530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8382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Endosperm Types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8143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18491" t="22071" r="55342" b="35460"/>
          <a:stretch/>
        </p:blipFill>
        <p:spPr bwMode="auto">
          <a:xfrm>
            <a:off x="457200" y="1828800"/>
            <a:ext cx="3352800" cy="35052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3"/>
          <a:srcRect l="38647" t="18255" r="27913" b="14887"/>
          <a:stretch/>
        </p:blipFill>
        <p:spPr bwMode="auto">
          <a:xfrm>
            <a:off x="4953000" y="1752600"/>
            <a:ext cx="3124200" cy="35814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7620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Seed Structure</a:t>
            </a:r>
          </a:p>
          <a:p>
            <a:pPr algn="ctr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Dicot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Cicer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arientinum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                                       Monocot (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Oryza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sativa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0035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2"/>
          <a:srcRect l="44813" t="32740" r="26169" b="20548"/>
          <a:stretch>
            <a:fillRect/>
          </a:stretch>
        </p:blipFill>
        <p:spPr bwMode="auto">
          <a:xfrm>
            <a:off x="6553199" y="4929250"/>
            <a:ext cx="2438401" cy="1752600"/>
          </a:xfrm>
          <a:prstGeom prst="rect">
            <a:avLst/>
          </a:prstGeom>
          <a:noFill/>
          <a:ln w="63500" cmpd="sng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3"/>
          <a:srcRect l="13442" t="25342" r="57314" b="34381"/>
          <a:stretch>
            <a:fillRect/>
          </a:stretch>
        </p:blipFill>
        <p:spPr bwMode="auto">
          <a:xfrm>
            <a:off x="152400" y="2743200"/>
            <a:ext cx="2514600" cy="1904998"/>
          </a:xfrm>
          <a:prstGeom prst="rect">
            <a:avLst/>
          </a:prstGeom>
          <a:noFill/>
          <a:ln w="635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/>
          <a:srcRect l="44967" t="34247" r="26161" b="23835"/>
          <a:stretch>
            <a:fillRect/>
          </a:stretch>
        </p:blipFill>
        <p:spPr bwMode="auto">
          <a:xfrm>
            <a:off x="152400" y="4800600"/>
            <a:ext cx="2514600" cy="1905000"/>
          </a:xfrm>
          <a:prstGeom prst="rect">
            <a:avLst/>
          </a:prstGeom>
          <a:noFill/>
          <a:ln w="635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5"/>
          <a:srcRect l="44196" t="18630" r="38506" b="18219"/>
          <a:stretch>
            <a:fillRect/>
          </a:stretch>
        </p:blipFill>
        <p:spPr bwMode="auto">
          <a:xfrm>
            <a:off x="2819400" y="838200"/>
            <a:ext cx="3581400" cy="5867400"/>
          </a:xfrm>
          <a:prstGeom prst="rect">
            <a:avLst/>
          </a:prstGeom>
          <a:noFill/>
          <a:ln w="635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6"/>
          <a:srcRect l="44581" t="31644" r="32633" b="43562"/>
          <a:stretch>
            <a:fillRect/>
          </a:stretch>
        </p:blipFill>
        <p:spPr bwMode="auto">
          <a:xfrm>
            <a:off x="6553200" y="838200"/>
            <a:ext cx="2438400" cy="1905000"/>
          </a:xfrm>
          <a:prstGeom prst="rect">
            <a:avLst/>
          </a:prstGeom>
          <a:noFill/>
          <a:ln w="508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7"/>
          <a:srcRect l="45044" t="47671" r="26167" b="24095"/>
          <a:stretch>
            <a:fillRect/>
          </a:stretch>
        </p:blipFill>
        <p:spPr bwMode="auto">
          <a:xfrm>
            <a:off x="6553200" y="2895600"/>
            <a:ext cx="2438400" cy="1905000"/>
          </a:xfrm>
          <a:prstGeom prst="rect">
            <a:avLst/>
          </a:prstGeom>
          <a:noFill/>
          <a:ln w="508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0" y="1143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You    Know 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2928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2"/>
          <a:srcRect l="11263" t="15945" r="56179" b="6358"/>
          <a:stretch>
            <a:fillRect/>
          </a:stretch>
        </p:blipFill>
        <p:spPr bwMode="auto">
          <a:xfrm>
            <a:off x="4953000" y="1066800"/>
            <a:ext cx="3886200" cy="54864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3"/>
          <a:srcRect l="13940" t="14986" r="27384" b="12022"/>
          <a:stretch>
            <a:fillRect/>
          </a:stretch>
        </p:blipFill>
        <p:spPr bwMode="auto">
          <a:xfrm>
            <a:off x="228600" y="1600200"/>
            <a:ext cx="4572000" cy="4191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838200"/>
            <a:ext cx="441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Post Fertilization Changes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5020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 l="52297" t="27545" r="31297" b="53291"/>
          <a:stretch>
            <a:fillRect/>
          </a:stretch>
        </p:blipFill>
        <p:spPr bwMode="auto">
          <a:xfrm>
            <a:off x="6172200" y="1600200"/>
            <a:ext cx="2819400" cy="441960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803" y="914400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Objectives</a:t>
            </a:r>
          </a:p>
          <a:p>
            <a:endParaRPr lang="en-US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History of the subject.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Recent information in the relevant field.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Information on plant reproduction with interdisciplinary approach.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Significance of plant reproduction with reference to existence and functioning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of other life forms.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Opportunity for Discovery learning.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skill of observation through the dissection and drawing 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Impart Scientific temper.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Build confidence to face the challenges in the society.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To develop resource materials to facilitate learning.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Opportunity for competitive exams.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Entrepreneurship.</a:t>
            </a:r>
          </a:p>
          <a:p>
            <a:endParaRPr lang="en-US" sz="1400" b="1" dirty="0" smtClean="0">
              <a:solidFill>
                <a:srgbClr val="FA1AB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FA1AB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dirty="0" smtClean="0">
              <a:solidFill>
                <a:srgbClr val="FA1AB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400" b="1" dirty="0">
              <a:solidFill>
                <a:srgbClr val="FA1AB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11009" t="14123" r="18982" b="8428"/>
          <a:stretch>
            <a:fillRect/>
          </a:stretch>
        </p:blipFill>
        <p:spPr bwMode="auto">
          <a:xfrm>
            <a:off x="1524000" y="1066800"/>
            <a:ext cx="5867400" cy="5334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5020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53943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 l="16108" t="32153" r="52564" b="25047"/>
          <a:stretch>
            <a:fillRect/>
          </a:stretch>
        </p:blipFill>
        <p:spPr bwMode="auto">
          <a:xfrm>
            <a:off x="228600" y="1981200"/>
            <a:ext cx="4876800" cy="37338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/>
          <a:srcRect l="38954" t="27520" r="29597" b="22852"/>
          <a:stretch>
            <a:fillRect/>
          </a:stretch>
        </p:blipFill>
        <p:spPr bwMode="auto">
          <a:xfrm>
            <a:off x="5410200" y="1981200"/>
            <a:ext cx="3512185" cy="381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95400" y="533400"/>
            <a:ext cx="3429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Apomixis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Recurrent &amp; Non-Recurrent types </a:t>
            </a:r>
          </a:p>
          <a:p>
            <a:pPr algn="ctr"/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0" y="45720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Polyembryony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 descr="Image result for Bt crops picture with worm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8" name="AutoShape 6" descr="Image result for Bt crops picture with worm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2" name="AutoShape 10" descr="Image result for Bt crops picture with worm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9" name="AutoShape 17" descr="Image result for pcr k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/>
          <p:cNvPicPr/>
          <p:nvPr/>
        </p:nvPicPr>
        <p:blipFill>
          <a:blip r:embed="rId2"/>
          <a:srcRect l="15800" t="20163" r="27958" b="10036"/>
          <a:stretch>
            <a:fillRect/>
          </a:stretch>
        </p:blipFill>
        <p:spPr bwMode="auto">
          <a:xfrm>
            <a:off x="914400" y="1295400"/>
            <a:ext cx="7620000" cy="54864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400" y="762000"/>
            <a:ext cx="495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Summary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838200"/>
            <a:ext cx="838200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Outcomes: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err="1" smtClean="0"/>
              <a:t>Recognise</a:t>
            </a:r>
            <a:r>
              <a:rPr lang="en-US" sz="1600" b="1" dirty="0" smtClean="0"/>
              <a:t> the contribution of eminent Botanists towards reproduction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Differentiate the parts of a flower.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Trace the steps involved in </a:t>
            </a:r>
            <a:r>
              <a:rPr lang="en-US" sz="1600" b="1" dirty="0" err="1" smtClean="0"/>
              <a:t>Microsporogenesis</a:t>
            </a:r>
            <a:r>
              <a:rPr lang="en-US" sz="1600" b="1" dirty="0" smtClean="0"/>
              <a:t> and </a:t>
            </a:r>
            <a:r>
              <a:rPr lang="en-US" sz="1600" b="1" dirty="0" err="1" smtClean="0"/>
              <a:t>Megasporogenensis</a:t>
            </a:r>
            <a:r>
              <a:rPr lang="en-US" sz="1600" b="1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Compare the types of pollination and appreciate the importance of this mechanism.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Promote the  need for holistic approach to conserve plants and animals.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Appreciate the modification found in plants to ensure pollination.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Promote discovery learning ( Co-evolution, mimicry etc.,)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Prepare for the competitive examinations.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Acquire the skill of different plant propagation technique thus developing </a:t>
            </a:r>
          </a:p>
          <a:p>
            <a:r>
              <a:rPr lang="en-US" sz="1600" b="1" dirty="0" smtClean="0"/>
              <a:t>  entrepreneurship (Nursery, Bee Pollen etc.,)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r>
              <a:rPr lang="en-US" sz="1600" b="1" dirty="0" smtClean="0"/>
              <a:t>Address the environmental problem ( </a:t>
            </a:r>
            <a:r>
              <a:rPr lang="en-US" sz="1600" b="1" i="1" dirty="0" err="1" smtClean="0">
                <a:latin typeface="Times New Roman" pitchFamily="18" charset="0"/>
                <a:cs typeface="Times New Roman" pitchFamily="18" charset="0"/>
              </a:rPr>
              <a:t>Eichhornia</a:t>
            </a:r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and Pollen allergy</a:t>
            </a:r>
            <a:r>
              <a:rPr lang="en-US" sz="1600" b="1" dirty="0" smtClean="0"/>
              <a:t> )</a:t>
            </a:r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pPr>
              <a:buFont typeface="Arial" pitchFamily="34" charset="0"/>
              <a:buChar char="•"/>
            </a:pPr>
            <a:endParaRPr lang="en-US" sz="1600" b="1" dirty="0" smtClean="0"/>
          </a:p>
          <a:p>
            <a:endParaRPr lang="en-US" sz="1600" b="1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1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Giri\Desktop\New folder (11)\kew\Anthur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43200" cy="1981200"/>
          </a:xfrm>
          <a:prstGeom prst="rect">
            <a:avLst/>
          </a:prstGeom>
          <a:noFill/>
        </p:spPr>
      </p:pic>
      <p:pic>
        <p:nvPicPr>
          <p:cNvPr id="3076" name="Picture 4" descr="C:\Users\Giri\Desktop\New folder (11)\kew\Sempervivum calcareum-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0"/>
            <a:ext cx="3352800" cy="1981200"/>
          </a:xfrm>
          <a:prstGeom prst="rect">
            <a:avLst/>
          </a:prstGeom>
          <a:noFill/>
        </p:spPr>
      </p:pic>
      <p:pic>
        <p:nvPicPr>
          <p:cNvPr id="3077" name="Picture 5" descr="C:\Users\Giri\Desktop\New folder (11)\kew\orchid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0"/>
            <a:ext cx="3200400" cy="1981200"/>
          </a:xfrm>
          <a:prstGeom prst="rect">
            <a:avLst/>
          </a:prstGeom>
          <a:noFill/>
        </p:spPr>
      </p:pic>
      <p:sp>
        <p:nvSpPr>
          <p:cNvPr id="3080" name="AutoShape 8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1" name="Picture 9" descr="C:\Users\Giri\Desktop\photo-1516683345437-ba658903a76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05000"/>
            <a:ext cx="2743199" cy="2209800"/>
          </a:xfrm>
          <a:prstGeom prst="rect">
            <a:avLst/>
          </a:prstGeom>
          <a:noFill/>
        </p:spPr>
      </p:pic>
      <p:pic>
        <p:nvPicPr>
          <p:cNvPr id="3082" name="Picture 10" descr="C:\Users\Giri\Desktop\eco-clu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114800"/>
            <a:ext cx="2438400" cy="2743200"/>
          </a:xfrm>
          <a:prstGeom prst="rect">
            <a:avLst/>
          </a:prstGeom>
          <a:noFill/>
        </p:spPr>
      </p:pic>
      <p:pic>
        <p:nvPicPr>
          <p:cNvPr id="3084" name="Picture 12" descr="C:\Users\Giri\Desktop\vector-floral-indian-flag-with-asoka-whee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1800" y="1981200"/>
            <a:ext cx="2362200" cy="2209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438400" y="4191001"/>
            <a:ext cx="6705600" cy="240065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Don’t take rest after your first victory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Because if you fail in second,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More lips are waiting to say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That your first victory was just luck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Dr.APJ Abdul </a:t>
            </a:r>
            <a:r>
              <a:rPr lang="en-US" dirty="0" err="1" smtClean="0">
                <a:solidFill>
                  <a:schemeClr val="bg1"/>
                </a:solidFill>
              </a:rPr>
              <a:t>Kalam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 descr="Image result for abdul kalam about education"/>
          <p:cNvPicPr>
            <a:picLocks noChangeAspect="1" noChangeArrowheads="1"/>
          </p:cNvPicPr>
          <p:nvPr/>
        </p:nvPicPr>
        <p:blipFill>
          <a:blip r:embed="rId8"/>
          <a:srcRect l="77273" t="32500"/>
          <a:stretch>
            <a:fillRect/>
          </a:stretch>
        </p:blipFill>
        <p:spPr bwMode="auto">
          <a:xfrm>
            <a:off x="7467600" y="4352441"/>
            <a:ext cx="1447800" cy="1889034"/>
          </a:xfrm>
          <a:prstGeom prst="rect">
            <a:avLst/>
          </a:prstGeom>
          <a:solidFill>
            <a:srgbClr val="0070C0"/>
          </a:solidFill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67000" y="1905000"/>
            <a:ext cx="4114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Image result for dispersal photos"/>
          <p:cNvPicPr>
            <a:picLocks noChangeAspect="1" noChangeArrowheads="1"/>
          </p:cNvPicPr>
          <p:nvPr/>
        </p:nvPicPr>
        <p:blipFill>
          <a:blip r:embed="rId2" cstate="print"/>
          <a:srcRect l="18333" r="8333" b="11111"/>
          <a:stretch>
            <a:fillRect/>
          </a:stretch>
        </p:blipFill>
        <p:spPr bwMode="auto">
          <a:xfrm>
            <a:off x="0" y="609600"/>
            <a:ext cx="1710613" cy="23622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pic>
        <p:nvPicPr>
          <p:cNvPr id="18440" name="Picture 8" descr="Image result for parachute photos"/>
          <p:cNvPicPr>
            <a:picLocks noChangeAspect="1" noChangeArrowheads="1"/>
          </p:cNvPicPr>
          <p:nvPr/>
        </p:nvPicPr>
        <p:blipFill>
          <a:blip r:embed="rId3"/>
          <a:srcRect l="22564" t="2857" r="17949" b="14286"/>
          <a:stretch>
            <a:fillRect/>
          </a:stretch>
        </p:blipFill>
        <p:spPr bwMode="auto">
          <a:xfrm>
            <a:off x="6934200" y="685800"/>
            <a:ext cx="2209800" cy="2286000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0" y="3124200"/>
            <a:ext cx="6096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Milestones in plant reproduction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Reproduction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Types of Reproduction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Structure  and development of reproductive parts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Pollination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Fertilization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Development of Embryo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Seed structure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Apomixis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Polyembryony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Parthenocarpy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4"/>
          <a:srcRect l="15800" t="20163" r="27958" b="10036"/>
          <a:stretch>
            <a:fillRect/>
          </a:stretch>
        </p:blipFill>
        <p:spPr bwMode="auto">
          <a:xfrm>
            <a:off x="1676400" y="685800"/>
            <a:ext cx="5257800" cy="2286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4" name="Picture 2" descr="Image result for activity based learning in botany"/>
          <p:cNvPicPr>
            <a:picLocks noChangeAspect="1" noChangeArrowheads="1"/>
          </p:cNvPicPr>
          <p:nvPr/>
        </p:nvPicPr>
        <p:blipFill>
          <a:blip r:embed="rId5"/>
          <a:srcRect l="36348" b="12195"/>
          <a:stretch>
            <a:fillRect/>
          </a:stretch>
        </p:blipFill>
        <p:spPr bwMode="auto">
          <a:xfrm>
            <a:off x="228600" y="3733800"/>
            <a:ext cx="2209800" cy="263622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0" y="3124200"/>
            <a:ext cx="2514600" cy="369332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Concept to Application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24200" y="702469"/>
            <a:ext cx="6019800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Milestones in Plant Embryology</a:t>
            </a:r>
          </a:p>
          <a:p>
            <a:pPr algn="ctr"/>
            <a:endParaRPr lang="en-US" sz="2400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1682 - Nehemiah Grew - Stamens as the male organ of a flower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1694 -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R.J.Camerarius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Structure of a flower, anther, pollen and ovule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1848 –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Hofmeister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Structure of pollen tetrad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1898 -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S.G.Nawaschin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&amp;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1899 - L.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Guignard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- Double fertilization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1964 -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S.Guha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S.C.Maheswari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Haploids from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Datura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pollen grains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2015 - K.V. Krishnamurthy - Summarized the molecular aspects of  pre and post fertilization reproductive development in flowering plants</a:t>
            </a:r>
          </a:p>
          <a:p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sz="2400" dirty="0" smtClean="0">
              <a:solidFill>
                <a:srgbClr val="FF0000"/>
              </a:solidFill>
            </a:endParaRPr>
          </a:p>
          <a:p>
            <a:pPr algn="ctr"/>
            <a:endParaRPr lang="en-US" sz="2400" dirty="0">
              <a:solidFill>
                <a:srgbClr val="FF0000"/>
              </a:solidFill>
            </a:endParaRPr>
          </a:p>
          <a:p>
            <a:pPr algn="ctr"/>
            <a:endParaRPr lang="en-US" sz="2400" dirty="0" smtClean="0">
              <a:solidFill>
                <a:srgbClr val="FF0000"/>
              </a:solidFill>
            </a:endParaRPr>
          </a:p>
          <a:p>
            <a:pPr algn="ctr"/>
            <a:endParaRPr lang="en-US" sz="2400" dirty="0" smtClean="0">
              <a:solidFill>
                <a:srgbClr val="FF0000"/>
              </a:solidFill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/>
          <a:srcRect l="15238" t="22323" r="50921" b="20482"/>
          <a:stretch>
            <a:fillRect/>
          </a:stretch>
        </p:blipFill>
        <p:spPr bwMode="auto">
          <a:xfrm>
            <a:off x="152400" y="1219200"/>
            <a:ext cx="2971800" cy="3886200"/>
          </a:xfrm>
          <a:prstGeom prst="rect">
            <a:avLst/>
          </a:prstGeom>
          <a:noFill/>
          <a:ln w="31750">
            <a:solidFill>
              <a:srgbClr val="48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728642"/>
            <a:ext cx="89154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Recalls the reproduction in Lower plants </a:t>
            </a:r>
          </a:p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Asexual methods -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Zoospores,Aplanospore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Conidia, etc.,</a:t>
            </a:r>
          </a:p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Sexual methods –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Isogamy,Anisogamy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Oogamy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AA0BD5"/>
                </a:solidFill>
                <a:latin typeface="Times New Roman" pitchFamily="18" charset="0"/>
                <a:cs typeface="Times New Roman" pitchFamily="18" charset="0"/>
              </a:rPr>
              <a:t>Reproduction in Higher Plants - Natural</a:t>
            </a:r>
          </a:p>
          <a:p>
            <a:endParaRPr lang="en-US" sz="3200" b="1" dirty="0" smtClean="0">
              <a:solidFill>
                <a:srgbClr val="AA0BD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solidFill>
                <a:srgbClr val="AA0BD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solidFill>
                <a:srgbClr val="AA0BD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 smtClean="0">
              <a:solidFill>
                <a:srgbClr val="AA0BD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>
              <a:solidFill>
                <a:srgbClr val="AA0BD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352800"/>
            <a:ext cx="1752600" cy="2362200"/>
          </a:xfrm>
          <a:prstGeom prst="rect">
            <a:avLst/>
          </a:prstGeom>
          <a:noFill/>
          <a:ln w="38100">
            <a:solidFill>
              <a:srgbClr val="480000"/>
            </a:solidFill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3352800"/>
            <a:ext cx="1905000" cy="2362200"/>
          </a:xfrm>
          <a:prstGeom prst="rect">
            <a:avLst/>
          </a:prstGeom>
          <a:noFill/>
          <a:ln w="38100">
            <a:solidFill>
              <a:srgbClr val="480000"/>
            </a:solidFill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352800"/>
            <a:ext cx="1752600" cy="2362200"/>
          </a:xfrm>
          <a:prstGeom prst="rect">
            <a:avLst/>
          </a:prstGeom>
          <a:noFill/>
          <a:ln w="38100">
            <a:solidFill>
              <a:srgbClr val="480000"/>
            </a:solidFill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5"/>
          <a:srcRect l="54011" t="20894" r="31864" b="53028"/>
          <a:stretch>
            <a:fillRect/>
          </a:stretch>
        </p:blipFill>
        <p:spPr bwMode="auto">
          <a:xfrm>
            <a:off x="6705600" y="3276600"/>
            <a:ext cx="1828800" cy="2438400"/>
          </a:xfrm>
          <a:prstGeom prst="rect">
            <a:avLst/>
          </a:prstGeom>
          <a:noFill/>
          <a:ln w="38100">
            <a:solidFill>
              <a:srgbClr val="48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95375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304800" y="762000"/>
            <a:ext cx="944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AA0BD5"/>
                </a:solidFill>
                <a:latin typeface="Times New Roman" pitchFamily="18" charset="0"/>
                <a:cs typeface="Times New Roman" pitchFamily="18" charset="0"/>
              </a:rPr>
              <a:t>Vegetative Reproduction in Plants</a:t>
            </a:r>
          </a:p>
          <a:p>
            <a:pPr algn="ctr"/>
            <a:r>
              <a:rPr lang="en-US" sz="2800" b="1" dirty="0" smtClean="0">
                <a:solidFill>
                  <a:srgbClr val="DB2905"/>
                </a:solidFill>
                <a:latin typeface="Times New Roman" pitchFamily="18" charset="0"/>
                <a:cs typeface="Times New Roman" pitchFamily="18" charset="0"/>
              </a:rPr>
              <a:t>Artificial methods </a:t>
            </a:r>
            <a:endParaRPr lang="en-US" sz="2800" b="1" dirty="0">
              <a:solidFill>
                <a:srgbClr val="DB29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6"/>
          <p:cNvPicPr/>
          <p:nvPr/>
        </p:nvPicPr>
        <p:blipFill rotWithShape="1">
          <a:blip r:embed="rId2"/>
          <a:srcRect l="13263" t="17439" r="25963" b="48146"/>
          <a:stretch/>
        </p:blipFill>
        <p:spPr bwMode="auto">
          <a:xfrm>
            <a:off x="228600" y="1676400"/>
            <a:ext cx="8686799" cy="2865756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/>
          <p:cNvPicPr/>
          <p:nvPr/>
        </p:nvPicPr>
        <p:blipFill rotWithShape="1">
          <a:blip r:embed="rId3"/>
          <a:srcRect l="44633" t="28467" r="26384" b="25735"/>
          <a:stretch/>
        </p:blipFill>
        <p:spPr bwMode="auto">
          <a:xfrm>
            <a:off x="228600" y="4572000"/>
            <a:ext cx="3429000" cy="2133601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724400" y="4572000"/>
            <a:ext cx="2209800" cy="369332"/>
          </a:xfrm>
          <a:prstGeom prst="rect">
            <a:avLst/>
          </a:prstGeom>
          <a:solidFill>
            <a:srgbClr val="FFFF00"/>
          </a:solidFill>
          <a:ln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Tissue culture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Image result for tissue culture 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4953000"/>
            <a:ext cx="2209800" cy="1905000"/>
          </a:xfrm>
          <a:prstGeom prst="rect">
            <a:avLst/>
          </a:prstGeom>
          <a:noFill/>
          <a:ln w="25400">
            <a:solidFill>
              <a:srgbClr val="480000"/>
            </a:solidFill>
          </a:ln>
        </p:spPr>
      </p:pic>
    </p:spTree>
    <p:extLst>
      <p:ext uri="{BB962C8B-B14F-4D97-AF65-F5344CB8AC3E}">
        <p14:creationId xmlns:p14="http://schemas.microsoft.com/office/powerpoint/2010/main" val="22017484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304800" y="762000"/>
            <a:ext cx="998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AA0BD5"/>
                </a:solidFill>
                <a:latin typeface="Times New Roman" pitchFamily="18" charset="0"/>
                <a:cs typeface="Times New Roman" pitchFamily="18" charset="0"/>
              </a:rPr>
              <a:t>Sexual Reproduction</a:t>
            </a:r>
          </a:p>
          <a:p>
            <a:pPr algn="ctr"/>
            <a:r>
              <a:rPr lang="en-US" sz="2800" b="1" dirty="0" smtClean="0">
                <a:solidFill>
                  <a:srgbClr val="AA0BD5"/>
                </a:solidFill>
                <a:latin typeface="Times New Roman" pitchFamily="18" charset="0"/>
                <a:cs typeface="Times New Roman" pitchFamily="18" charset="0"/>
              </a:rPr>
              <a:t>Parts of a Flower</a:t>
            </a:r>
            <a:endParaRPr lang="en-US" sz="2800" b="1" dirty="0">
              <a:solidFill>
                <a:srgbClr val="AA0BD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44479" t="17166" r="26346" b="45205"/>
          <a:stretch/>
        </p:blipFill>
        <p:spPr bwMode="auto">
          <a:xfrm>
            <a:off x="595744" y="1828800"/>
            <a:ext cx="4433455" cy="4724400"/>
          </a:xfrm>
          <a:prstGeom prst="rect">
            <a:avLst/>
          </a:prstGeom>
          <a:noFill/>
          <a:ln w="254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105400" y="1752600"/>
            <a:ext cx="4038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Recalls the parts of a Flower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Calyx</a:t>
            </a:r>
          </a:p>
          <a:p>
            <a:endParaRPr lang="en-US" sz="24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Corolla</a:t>
            </a:r>
          </a:p>
          <a:p>
            <a:endParaRPr lang="en-US" sz="24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Androecium</a:t>
            </a:r>
            <a:endParaRPr lang="en-US" sz="24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480000"/>
                </a:solidFill>
                <a:latin typeface="Times New Roman" pitchFamily="18" charset="0"/>
                <a:cs typeface="Times New Roman" pitchFamily="18" charset="0"/>
              </a:rPr>
              <a:t>Gynoecium</a:t>
            </a:r>
            <a:endParaRPr lang="en-US" sz="2400" b="1" dirty="0">
              <a:solidFill>
                <a:srgbClr val="48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7591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914" t="15259" r="26693" b="39757"/>
          <a:stretch>
            <a:fillRect/>
          </a:stretch>
        </p:blipFill>
        <p:spPr bwMode="auto">
          <a:xfrm>
            <a:off x="0" y="838200"/>
            <a:ext cx="5029200" cy="3048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/>
          <a:srcRect l="13326" t="16349" r="57630" b="36069"/>
          <a:stretch>
            <a:fillRect/>
          </a:stretch>
        </p:blipFill>
        <p:spPr bwMode="auto">
          <a:xfrm>
            <a:off x="0" y="4038600"/>
            <a:ext cx="5029200" cy="28194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sz="2000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sz="2000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sz="2000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sz="2000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676400"/>
            <a:ext cx="411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Stages in the development of Anther</a:t>
            </a: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Structure of Anther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(Anther wall –Anther cavity-connective)</a:t>
            </a: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Tapetum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Types and functions</a:t>
            </a: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Microspore and Pollen grain structure</a:t>
            </a: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8674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13172" t="20163" r="57844" b="14974"/>
          <a:stretch>
            <a:fillRect/>
          </a:stretch>
        </p:blipFill>
        <p:spPr bwMode="auto">
          <a:xfrm>
            <a:off x="5181600" y="762000"/>
            <a:ext cx="3581400" cy="59436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1750">
            <a:solidFill>
              <a:srgbClr val="48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UNIT VI   </a:t>
            </a:r>
            <a:r>
              <a:rPr lang="en-US" b="1" u="sng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REPRODUCTION IN PLANTS</a:t>
            </a:r>
            <a:endParaRPr lang="en-US" b="1" dirty="0" smtClean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Chapter  1  </a:t>
            </a:r>
            <a:r>
              <a:rPr lang="en-US" b="1" dirty="0" smtClean="0">
                <a:solidFill>
                  <a:srgbClr val="FCFCE0"/>
                </a:solidFill>
                <a:latin typeface="Times New Roman" pitchFamily="18" charset="0"/>
                <a:cs typeface="Times New Roman" pitchFamily="18" charset="0"/>
              </a:rPr>
              <a:t>Asexual and Sexual Reproduction in Plants</a:t>
            </a:r>
            <a:endParaRPr lang="en-US" b="1" dirty="0">
              <a:solidFill>
                <a:srgbClr val="FCFCE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447800"/>
            <a:ext cx="48006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Development of Male gametophyte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r>
              <a:rPr lang="en-US" dirty="0" smtClean="0"/>
              <a:t>                         Pollen grain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      Male gametes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1448594" y="4342606"/>
            <a:ext cx="1676400" cy="158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8674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54A838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4076</TotalTime>
  <Words>811</Words>
  <Application>Microsoft Office PowerPoint</Application>
  <PresentationFormat>On-screen Show (4:3)</PresentationFormat>
  <Paragraphs>206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Giri</dc:creator>
  <cp:lastModifiedBy>dell</cp:lastModifiedBy>
  <cp:revision>451</cp:revision>
  <dcterms:created xsi:type="dcterms:W3CDTF">2006-08-16T00:00:00Z</dcterms:created>
  <dcterms:modified xsi:type="dcterms:W3CDTF">2019-06-10T08:37:13Z</dcterms:modified>
</cp:coreProperties>
</file>